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2147308941" r:id="rId6"/>
    <p:sldId id="2147308939" r:id="rId7"/>
    <p:sldId id="2147308940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04" autoAdjust="0"/>
  </p:normalViewPr>
  <p:slideViewPr>
    <p:cSldViewPr snapToGrid="0">
      <p:cViewPr varScale="1">
        <p:scale>
          <a:sx n="74" d="100"/>
          <a:sy n="74" d="100"/>
        </p:scale>
        <p:origin x="73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SA2#160-AH-e meeting</a:t>
            </a:r>
          </a:p>
          <a:p>
            <a:pPr eaLnBrk="1" hangingPunct="1">
              <a:defRPr/>
            </a:pPr>
            <a:r>
              <a:rPr lang="fr-FR" altLang="en-US" sz="1400" b="1" dirty="0" err="1">
                <a:latin typeface="Arial "/>
              </a:rPr>
              <a:t>Electronic</a:t>
            </a:r>
            <a:r>
              <a:rPr lang="fi-FI" altLang="en-US" sz="1400" b="1" dirty="0">
                <a:latin typeface="Arial "/>
              </a:rPr>
              <a:t>, Jan 22 – 29,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S2-2401269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Visio_Drawing2.vsdx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5566" y="1984626"/>
            <a:ext cx="9143999" cy="1876258"/>
          </a:xfrm>
        </p:spPr>
        <p:txBody>
          <a:bodyPr/>
          <a:lstStyle/>
          <a:p>
            <a:pPr eaLnBrk="1" hangingPunct="1"/>
            <a:r>
              <a:rPr lang="en-GB" altLang="en-US" dirty="0"/>
              <a:t>How to progress the work on </a:t>
            </a:r>
            <a:r>
              <a:rPr lang="en-GB" dirty="0"/>
              <a:t>FS_5G_ProSe_Ph3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3974" y="4374064"/>
            <a:ext cx="9144000" cy="883736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Intel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300-42DE-46AD-82D5-B04DD9E6A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7" y="751825"/>
            <a:ext cx="10972801" cy="548714"/>
          </a:xfrm>
        </p:spPr>
        <p:txBody>
          <a:bodyPr/>
          <a:lstStyle/>
          <a:p>
            <a:r>
              <a:rPr lang="en-GB" sz="2800" dirty="0">
                <a:latin typeface="Times New Roman" panose="02020603050405020304" pitchFamily="18" charset="0"/>
              </a:rPr>
              <a:t>Enhancements to IP address/prefix allocation (1/2)</a:t>
            </a:r>
            <a:endParaRPr 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B74DA-77DF-4605-A500-BA12F7435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1808" y="1831931"/>
            <a:ext cx="6601968" cy="4623594"/>
          </a:xfrm>
        </p:spPr>
        <p:txBody>
          <a:bodyPr lIns="0" tIns="0" rIns="0" bIns="0" anchor="t">
            <a:normAutofit/>
          </a:bodyPr>
          <a:lstStyle/>
          <a:p>
            <a:pPr>
              <a:spcAft>
                <a:spcPts val="900"/>
              </a:spcAft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TS 23.304 clause 5.5.1.1 defines IP address/prefix allocation on the local link between Relay UE and End UE</a:t>
            </a: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as follows:</a:t>
            </a: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DHCP-based IPv4 address allocation with one of the two UEs acting as a DHCP server.</a:t>
            </a:r>
            <a:endParaRPr lang="en-US" sz="16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0680" marR="0" indent="-180340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IPv6 Stateless Address auto configuration specified in RFC 4862 for assignment of IPv6 prefix, with one of the two UEs acting as IPv6 default router.</a:t>
            </a:r>
            <a:endParaRPr lang="en-US" sz="16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marR="0" indent="-540385" hangingPunct="0">
              <a:spcBef>
                <a:spcPts val="0"/>
              </a:spcBef>
              <a:spcAft>
                <a:spcPts val="900"/>
              </a:spcAft>
            </a:pP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NOTE: Which UE acts as a DHCPv4 server or IPv6 default router is negotiated during secure layer-2 link establishment by exchanging the IP Address Configuration</a:t>
            </a:r>
            <a:r>
              <a:rPr lang="en-GB" sz="16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as described in clause 6.4.3</a:t>
            </a: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Once the IP address/prefix allocation is complete, the source End UE can send user plane packets to the target End UE by using the IP address/prefix of the target End UE as Destination IP address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842789D-FEA3-9F07-C2E1-9C819C1F5E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954312"/>
              </p:ext>
            </p:extLst>
          </p:nvPr>
        </p:nvGraphicFramePr>
        <p:xfrm>
          <a:off x="432994" y="2682815"/>
          <a:ext cx="4275945" cy="1439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733497" imgH="1250815" progId="Visio.Drawing.15">
                  <p:embed/>
                </p:oleObj>
              </mc:Choice>
              <mc:Fallback>
                <p:oleObj name="Visio" r:id="rId2" imgW="3733497" imgH="1250815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842789D-FEA3-9F07-C2E1-9C819C1F5E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994" y="2682815"/>
                        <a:ext cx="4275945" cy="14399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BA291F5-5AF1-DE14-422F-57A19C6AF74F}"/>
              </a:ext>
            </a:extLst>
          </p:cNvPr>
          <p:cNvSpPr txBox="1"/>
          <p:nvPr/>
        </p:nvSpPr>
        <p:spPr>
          <a:xfrm>
            <a:off x="86907" y="4027639"/>
            <a:ext cx="462311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IP addresses in a single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-hop UE-to-UE Relay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5496351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300-42DE-46AD-82D5-B04DD9E6A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7" y="751825"/>
            <a:ext cx="10972801" cy="548714"/>
          </a:xfrm>
        </p:spPr>
        <p:txBody>
          <a:bodyPr/>
          <a:lstStyle/>
          <a:p>
            <a:r>
              <a:rPr lang="en-GB" sz="2800" dirty="0">
                <a:latin typeface="Times New Roman" panose="02020603050405020304" pitchFamily="18" charset="0"/>
              </a:rPr>
              <a:t>Enhancements to IP address/prefix allocation (2/2)</a:t>
            </a:r>
            <a:endParaRPr 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B74DA-77DF-4605-A500-BA12F7435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1808" y="1831931"/>
            <a:ext cx="6601968" cy="4623594"/>
          </a:xfrm>
        </p:spPr>
        <p:txBody>
          <a:bodyPr lIns="0" tIns="0" rIns="0" bIns="0" anchor="t">
            <a:normAutofit/>
          </a:bodyPr>
          <a:lstStyle/>
          <a:p>
            <a:pPr>
              <a:spcAft>
                <a:spcPts val="900"/>
              </a:spcAft>
            </a:pPr>
            <a:r>
              <a:rPr lang="en-GB" sz="2000" dirty="0">
                <a:latin typeface="Times New Roman" panose="02020603050405020304" pitchFamily="18" charset="0"/>
              </a:rPr>
              <a:t>In contrast, with multi-hop Relay there is a need for allocation of IP address/prefix on multiple interfaces</a:t>
            </a:r>
          </a:p>
          <a:p>
            <a:pPr>
              <a:spcAft>
                <a:spcPts val="900"/>
              </a:spcAft>
            </a:pPr>
            <a:r>
              <a:rPr lang="en-GB" sz="2000" dirty="0">
                <a:latin typeface="Times New Roman" panose="02020603050405020304" pitchFamily="18" charset="0"/>
              </a:rPr>
              <a:t>It is FFS whether the IP address/prefix allocation can be done across the ad hoc network without some sort of </a:t>
            </a: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inter-relay coordination, </a:t>
            </a:r>
            <a:r>
              <a:rPr lang="en-GB" sz="2000" dirty="0">
                <a:latin typeface="Times New Roman" panose="02020603050405020304" pitchFamily="18" charset="0"/>
              </a:rPr>
              <a:t>especially if diverse multi-hop topologies (e.g. full mesh, partial mesh, linear, hierarchical, etc) need to be supported</a:t>
            </a:r>
            <a:endParaRPr lang="en-US" sz="2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842789D-FEA3-9F07-C2E1-9C819C1F5E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460421"/>
              </p:ext>
            </p:extLst>
          </p:nvPr>
        </p:nvGraphicFramePr>
        <p:xfrm>
          <a:off x="0" y="1892808"/>
          <a:ext cx="5321808" cy="3364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108515" imgH="3848100" progId="Visio.Drawing.15">
                  <p:embed/>
                </p:oleObj>
              </mc:Choice>
              <mc:Fallback>
                <p:oleObj name="Visio" r:id="rId2" imgW="6108515" imgH="38481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842789D-FEA3-9F07-C2E1-9C819C1F5E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92808"/>
                        <a:ext cx="5321808" cy="3364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BA291F5-5AF1-DE14-422F-57A19C6AF74F}"/>
              </a:ext>
            </a:extLst>
          </p:cNvPr>
          <p:cNvSpPr txBox="1"/>
          <p:nvPr/>
        </p:nvSpPr>
        <p:spPr>
          <a:xfrm>
            <a:off x="86907" y="5097309"/>
            <a:ext cx="462311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IP addresses in a m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ulti-hop UE-to-UE Relay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55530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2D300-42DE-46AD-82D5-B04DD9E6A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7" y="751825"/>
            <a:ext cx="10972801" cy="548714"/>
          </a:xfrm>
        </p:spPr>
        <p:txBody>
          <a:bodyPr/>
          <a:lstStyle/>
          <a:p>
            <a:r>
              <a:rPr lang="en-GB" sz="2800" dirty="0">
                <a:latin typeface="Times New Roman" panose="02020603050405020304" pitchFamily="18" charset="0"/>
              </a:rPr>
              <a:t>IP routing functionality</a:t>
            </a:r>
            <a:endParaRPr 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DB74DA-77DF-4605-A500-BA12F7435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1808" y="1831931"/>
            <a:ext cx="6601968" cy="4623594"/>
          </a:xfrm>
        </p:spPr>
        <p:txBody>
          <a:bodyPr lIns="0" tIns="0" rIns="0" bIns="0" anchor="t">
            <a:normAutofit/>
          </a:bodyPr>
          <a:lstStyle/>
          <a:p>
            <a:pPr>
              <a:spcAft>
                <a:spcPts val="900"/>
              </a:spcAft>
            </a:pP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Once the IP address/prefix allocation is complete, the ad hoc network needs to make routing </a:t>
            </a:r>
            <a:r>
              <a:rPr lang="en-GB" sz="2000" dirty="0">
                <a:latin typeface="Times New Roman" panose="02020603050405020304" pitchFamily="18" charset="0"/>
              </a:rPr>
              <a:t>decisions because the target UE can potentially be reached via multiple paths.</a:t>
            </a:r>
          </a:p>
          <a:p>
            <a:pPr lvl="1"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</a:rPr>
              <a:t>There is a need for IP routing functionality</a:t>
            </a:r>
          </a:p>
          <a:p>
            <a:pPr>
              <a:spcAft>
                <a:spcPts val="900"/>
              </a:spcAft>
            </a:pPr>
            <a:r>
              <a:rPr lang="en-GB" sz="2000" dirty="0">
                <a:latin typeface="Times New Roman" panose="02020603050405020304" pitchFamily="18" charset="0"/>
              </a:rPr>
              <a:t>The IP routing functionality in wireless and mobile environment can be a complex task due to frequent changes of the link state of the link between a pair of neighbouring relays</a:t>
            </a:r>
            <a:endParaRPr lang="en-US" sz="2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842789D-FEA3-9F07-C2E1-9C819C1F5E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282013"/>
              </p:ext>
            </p:extLst>
          </p:nvPr>
        </p:nvGraphicFramePr>
        <p:xfrm>
          <a:off x="0" y="1892808"/>
          <a:ext cx="5321808" cy="3364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108515" imgH="3848100" progId="Visio.Drawing.15">
                  <p:embed/>
                </p:oleObj>
              </mc:Choice>
              <mc:Fallback>
                <p:oleObj name="Visio" r:id="rId2" imgW="6108515" imgH="3848100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842789D-FEA3-9F07-C2E1-9C819C1F5E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92808"/>
                        <a:ext cx="5321808" cy="3364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BA291F5-5AF1-DE14-422F-57A19C6AF74F}"/>
              </a:ext>
            </a:extLst>
          </p:cNvPr>
          <p:cNvSpPr txBox="1"/>
          <p:nvPr/>
        </p:nvSpPr>
        <p:spPr>
          <a:xfrm>
            <a:off x="526853" y="5097309"/>
            <a:ext cx="398217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IP routing for multi-hop UE-to-UE Relay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009466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Recommendation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1842012"/>
            <a:ext cx="11283696" cy="4351338"/>
          </a:xfrm>
        </p:spPr>
        <p:txBody>
          <a:bodyPr/>
          <a:lstStyle/>
          <a:p>
            <a:r>
              <a:rPr lang="en-US" sz="2400" dirty="0">
                <a:latin typeface="Intel Clear Light"/>
                <a:cs typeface="Calibri"/>
              </a:rPr>
              <a:t>Given that…</a:t>
            </a:r>
          </a:p>
          <a:p>
            <a:pPr lvl="1"/>
            <a:r>
              <a:rPr lang="en-US" sz="2000" dirty="0">
                <a:latin typeface="Intel Clear Light"/>
                <a:cs typeface="Calibri"/>
              </a:rPr>
              <a:t>The specification of IP routing functionality for ad hoc mobile network can be a complex task</a:t>
            </a:r>
          </a:p>
          <a:p>
            <a:pPr lvl="1"/>
            <a:r>
              <a:rPr lang="en-US" sz="2000" dirty="0">
                <a:latin typeface="Intel Clear Light"/>
                <a:cs typeface="Calibri"/>
              </a:rPr>
              <a:t>SA2 time budget for </a:t>
            </a:r>
            <a:r>
              <a:rPr lang="en-GB" sz="2000" dirty="0">
                <a:latin typeface="Intel Clear Light"/>
                <a:cs typeface="Calibri"/>
              </a:rPr>
              <a:t>FS_5G_ProSe_Ph3 is very limited (only 2 TUs for the study part)</a:t>
            </a:r>
            <a:endParaRPr lang="en-US" sz="2000" dirty="0">
              <a:latin typeface="Intel Clear Light"/>
              <a:cs typeface="Calibri"/>
            </a:endParaRPr>
          </a:p>
          <a:p>
            <a:pPr lvl="1"/>
            <a:r>
              <a:rPr lang="en-US" sz="2000" dirty="0">
                <a:latin typeface="Intel Clear Light"/>
                <a:cs typeface="Calibri"/>
              </a:rPr>
              <a:t>The IP routing functionality falls in the application domain and therefore corresponds to SA6 WG’s remit</a:t>
            </a:r>
          </a:p>
          <a:p>
            <a:r>
              <a:rPr lang="en-US" sz="2400" dirty="0">
                <a:latin typeface="Intel Clear Light"/>
                <a:cs typeface="Calibri"/>
              </a:rPr>
              <a:t>… it is proposed to:</a:t>
            </a:r>
          </a:p>
          <a:p>
            <a:pPr lvl="1"/>
            <a:r>
              <a:rPr lang="en-US" sz="2000" dirty="0">
                <a:latin typeface="Intel Clear Light"/>
                <a:cs typeface="Calibri"/>
              </a:rPr>
              <a:t>Limit the scope of the SA2 WG study on the “lower layer” aspects, such as IP address/prefix allocation</a:t>
            </a:r>
          </a:p>
          <a:p>
            <a:pPr lvl="1"/>
            <a:r>
              <a:rPr lang="en-US" sz="2000" dirty="0">
                <a:latin typeface="Intel Clear Light"/>
                <a:cs typeface="Calibri"/>
              </a:rPr>
              <a:t>Delegate the work on the IP routing functionality to the SA6 WG</a:t>
            </a:r>
          </a:p>
          <a:p>
            <a:endParaRPr lang="en-US" alt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8A3056C481024897643328A8B48EB3" ma:contentTypeVersion="6" ma:contentTypeDescription="Create a new document." ma:contentTypeScope="" ma:versionID="6cc75e0383265cf95c0ba0aa129eb9a1">
  <xsd:schema xmlns:xsd="http://www.w3.org/2001/XMLSchema" xmlns:xs="http://www.w3.org/2001/XMLSchema" xmlns:p="http://schemas.microsoft.com/office/2006/metadata/properties" xmlns:ns2="88c66240-fc67-4c8c-8f92-fa40ad03ca64" xmlns:ns3="b0efac77-adf0-465d-8357-69adbeff7ce5" targetNamespace="http://schemas.microsoft.com/office/2006/metadata/properties" ma:root="true" ma:fieldsID="6644bbea8106b7b5d6b682c0b9538be0" ns2:_="" ns3:_="">
    <xsd:import namespace="88c66240-fc67-4c8c-8f92-fa40ad03ca64"/>
    <xsd:import namespace="b0efac77-adf0-465d-8357-69adbeff7c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c66240-fc67-4c8c-8f92-fa40ad03ca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efac77-adf0-465d-8357-69adbeff7c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88c66240-fc67-4c8c-8f92-fa40ad03ca64"/>
    <ds:schemaRef ds:uri="b0efac77-adf0-465d-8357-69adbeff7ce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96FCA14-1B00-4DD8-904A-3BD5525D95B7}">
  <ds:schemaRefs>
    <ds:schemaRef ds:uri="88c66240-fc67-4c8c-8f92-fa40ad03ca64"/>
    <ds:schemaRef ds:uri="b0efac77-adf0-465d-8357-69adbeff7ce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1290</TotalTime>
  <Words>436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Intel Clear Light</vt:lpstr>
      <vt:lpstr>Times New Roman</vt:lpstr>
      <vt:lpstr>Office Theme</vt:lpstr>
      <vt:lpstr>Visio</vt:lpstr>
      <vt:lpstr>Microsoft Visio Drawing</vt:lpstr>
      <vt:lpstr>How to progress the work on FS_5G_ProSe_Ph3</vt:lpstr>
      <vt:lpstr>Enhancements to IP address/prefix allocation (1/2)</vt:lpstr>
      <vt:lpstr>Enhancements to IP address/prefix allocation (2/2)</vt:lpstr>
      <vt:lpstr>IP routing functionality</vt:lpstr>
      <vt:lpstr>Recommendation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intel user</cp:lastModifiedBy>
  <cp:revision>22</cp:revision>
  <dcterms:created xsi:type="dcterms:W3CDTF">2010-02-05T13:52:04Z</dcterms:created>
  <dcterms:modified xsi:type="dcterms:W3CDTF">2024-01-12T18:04:07Z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0x010100A58A3056C481024897643328A8B48EB3</vt:lpwstr>
  </property>
</Properties>
</file>